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274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 bwMode="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white">
          <a:xfrm>
            <a:off x="0" y="4221163"/>
            <a:ext cx="9144000" cy="263683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 rot="10800000">
            <a:off x="7413625" y="5162550"/>
            <a:ext cx="1655763" cy="1630363"/>
            <a:chOff x="0" y="2704"/>
            <a:chExt cx="1063" cy="1086"/>
          </a:xfrm>
        </p:grpSpPr>
        <p:sp>
          <p:nvSpPr>
            <p:cNvPr id="6" name="Rectangle 4"/>
            <p:cNvSpPr>
              <a:spLocks noChangeArrowheads="1"/>
            </p:cNvSpPr>
            <p:nvPr userDrawn="1"/>
          </p:nvSpPr>
          <p:spPr bwMode="ltGray">
            <a:xfrm>
              <a:off x="-1" y="2704"/>
              <a:ext cx="224" cy="227"/>
            </a:xfrm>
            <a:prstGeom prst="rect">
              <a:avLst/>
            </a:prstGeom>
            <a:solidFill>
              <a:schemeClr val="accent1"/>
            </a:solidFill>
            <a:ln w="9525">
              <a:miter lim="800000"/>
              <a:headEnd/>
              <a:tailEnd/>
            </a:ln>
            <a:effectLst/>
            <a:scene3d>
              <a:camera prst="legacyPerspectiveBottom">
                <a:rot lat="0" lon="300000" rev="0"/>
              </a:camera>
              <a:lightRig rig="legacyFlat4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flatTx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Rectangle 5"/>
            <p:cNvSpPr>
              <a:spLocks noChangeArrowheads="1"/>
            </p:cNvSpPr>
            <p:nvPr userDrawn="1"/>
          </p:nvSpPr>
          <p:spPr bwMode="ltGray">
            <a:xfrm>
              <a:off x="294" y="2704"/>
              <a:ext cx="224" cy="227"/>
            </a:xfrm>
            <a:prstGeom prst="rect">
              <a:avLst/>
            </a:prstGeom>
            <a:solidFill>
              <a:schemeClr val="accent1"/>
            </a:solidFill>
            <a:ln w="9525">
              <a:miter lim="800000"/>
              <a:headEnd/>
              <a:tailEnd/>
            </a:ln>
            <a:effectLst/>
            <a:scene3d>
              <a:camera prst="legacyPerspectiveBottom">
                <a:rot lat="0" lon="300000" rev="0"/>
              </a:camera>
              <a:lightRig rig="legacyFlat4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flatTx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Rectangle 6"/>
            <p:cNvSpPr>
              <a:spLocks noChangeArrowheads="1"/>
            </p:cNvSpPr>
            <p:nvPr userDrawn="1"/>
          </p:nvSpPr>
          <p:spPr bwMode="ltGray">
            <a:xfrm>
              <a:off x="566" y="2704"/>
              <a:ext cx="224" cy="227"/>
            </a:xfrm>
            <a:prstGeom prst="rect">
              <a:avLst/>
            </a:prstGeom>
            <a:solidFill>
              <a:schemeClr val="accent1"/>
            </a:solidFill>
            <a:ln w="9525">
              <a:miter lim="800000"/>
              <a:headEnd/>
              <a:tailEnd/>
            </a:ln>
            <a:effectLst/>
            <a:scene3d>
              <a:camera prst="legacyPerspectiveBottom">
                <a:rot lat="0" lon="300000" rev="0"/>
              </a:camera>
              <a:lightRig rig="legacyFlat4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flatTx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Rectangle 7"/>
            <p:cNvSpPr>
              <a:spLocks noChangeArrowheads="1"/>
            </p:cNvSpPr>
            <p:nvPr userDrawn="1"/>
          </p:nvSpPr>
          <p:spPr bwMode="ltGray">
            <a:xfrm>
              <a:off x="-1" y="2990"/>
              <a:ext cx="224" cy="227"/>
            </a:xfrm>
            <a:prstGeom prst="rect">
              <a:avLst/>
            </a:prstGeom>
            <a:solidFill>
              <a:schemeClr val="accent1"/>
            </a:solidFill>
            <a:ln w="9525">
              <a:miter lim="800000"/>
              <a:headEnd/>
              <a:tailEnd/>
            </a:ln>
            <a:effectLst/>
            <a:scene3d>
              <a:camera prst="legacyPerspectiveBottom">
                <a:rot lat="0" lon="300000" rev="0"/>
              </a:camera>
              <a:lightRig rig="legacyFlat4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flatTx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Rectangle 8"/>
            <p:cNvSpPr>
              <a:spLocks noChangeArrowheads="1"/>
            </p:cNvSpPr>
            <p:nvPr userDrawn="1"/>
          </p:nvSpPr>
          <p:spPr bwMode="ltGray">
            <a:xfrm>
              <a:off x="294" y="2990"/>
              <a:ext cx="224" cy="227"/>
            </a:xfrm>
            <a:prstGeom prst="rect">
              <a:avLst/>
            </a:prstGeom>
            <a:solidFill>
              <a:schemeClr val="accent1"/>
            </a:solidFill>
            <a:ln w="9525">
              <a:miter lim="800000"/>
              <a:headEnd/>
              <a:tailEnd/>
            </a:ln>
            <a:effectLst/>
            <a:scene3d>
              <a:camera prst="legacyPerspectiveBottom">
                <a:rot lat="0" lon="300000" rev="0"/>
              </a:camera>
              <a:lightRig rig="legacyFlat4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flatTx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Rectangle 9"/>
            <p:cNvSpPr>
              <a:spLocks noChangeArrowheads="1"/>
            </p:cNvSpPr>
            <p:nvPr userDrawn="1"/>
          </p:nvSpPr>
          <p:spPr bwMode="ltGray">
            <a:xfrm>
              <a:off x="566" y="2990"/>
              <a:ext cx="224" cy="227"/>
            </a:xfrm>
            <a:prstGeom prst="rect">
              <a:avLst/>
            </a:prstGeom>
            <a:solidFill>
              <a:schemeClr val="accent1"/>
            </a:solidFill>
            <a:ln w="9525">
              <a:miter lim="800000"/>
              <a:headEnd/>
              <a:tailEnd/>
            </a:ln>
            <a:effectLst/>
            <a:scene3d>
              <a:camera prst="legacyPerspectiveBottom">
                <a:rot lat="0" lon="300000" rev="0"/>
              </a:camera>
              <a:lightRig rig="legacyFlat4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flatTx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Rectangle 10"/>
            <p:cNvSpPr>
              <a:spLocks noChangeArrowheads="1"/>
            </p:cNvSpPr>
            <p:nvPr userDrawn="1"/>
          </p:nvSpPr>
          <p:spPr bwMode="ltGray">
            <a:xfrm>
              <a:off x="838" y="2704"/>
              <a:ext cx="224" cy="227"/>
            </a:xfrm>
            <a:prstGeom prst="rect">
              <a:avLst/>
            </a:prstGeom>
            <a:solidFill>
              <a:schemeClr val="accent1"/>
            </a:solidFill>
            <a:ln w="9525">
              <a:miter lim="800000"/>
              <a:headEnd/>
              <a:tailEnd/>
            </a:ln>
            <a:effectLst/>
            <a:scene3d>
              <a:camera prst="legacyPerspectiveBottom">
                <a:rot lat="0" lon="300000" rev="0"/>
              </a:camera>
              <a:lightRig rig="legacyFlat4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flatTx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Rectangle 11"/>
            <p:cNvSpPr>
              <a:spLocks noChangeArrowheads="1"/>
            </p:cNvSpPr>
            <p:nvPr userDrawn="1"/>
          </p:nvSpPr>
          <p:spPr bwMode="ltGray">
            <a:xfrm>
              <a:off x="295" y="3273"/>
              <a:ext cx="224" cy="227"/>
            </a:xfrm>
            <a:prstGeom prst="rect">
              <a:avLst/>
            </a:prstGeom>
            <a:solidFill>
              <a:schemeClr val="accent1"/>
            </a:solidFill>
            <a:ln w="9525">
              <a:miter lim="800000"/>
              <a:headEnd/>
              <a:tailEnd/>
            </a:ln>
            <a:effectLst/>
            <a:scene3d>
              <a:camera prst="legacyPerspectiveBottom">
                <a:rot lat="0" lon="300000" rev="0"/>
              </a:camera>
              <a:lightRig rig="legacyFlat4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flatTx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Rectangle 12"/>
            <p:cNvSpPr>
              <a:spLocks noChangeArrowheads="1"/>
            </p:cNvSpPr>
            <p:nvPr userDrawn="1"/>
          </p:nvSpPr>
          <p:spPr bwMode="ltGray">
            <a:xfrm>
              <a:off x="0" y="3273"/>
              <a:ext cx="224" cy="227"/>
            </a:xfrm>
            <a:prstGeom prst="rect">
              <a:avLst/>
            </a:prstGeom>
            <a:solidFill>
              <a:schemeClr val="accent1"/>
            </a:solidFill>
            <a:ln w="9525">
              <a:miter lim="800000"/>
              <a:headEnd/>
              <a:tailEnd/>
            </a:ln>
            <a:effectLst/>
            <a:scene3d>
              <a:camera prst="legacyPerspectiveBottom">
                <a:rot lat="0" lon="300000" rev="0"/>
              </a:camera>
              <a:lightRig rig="legacyFlat4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flatTx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Rectangle 13"/>
            <p:cNvSpPr>
              <a:spLocks noChangeArrowheads="1"/>
            </p:cNvSpPr>
            <p:nvPr userDrawn="1"/>
          </p:nvSpPr>
          <p:spPr bwMode="ltGray">
            <a:xfrm>
              <a:off x="0" y="3563"/>
              <a:ext cx="224" cy="227"/>
            </a:xfrm>
            <a:prstGeom prst="rect">
              <a:avLst/>
            </a:prstGeom>
            <a:solidFill>
              <a:schemeClr val="accent1"/>
            </a:solidFill>
            <a:ln w="9525">
              <a:miter lim="800000"/>
              <a:headEnd/>
              <a:tailEnd/>
            </a:ln>
            <a:effectLst/>
            <a:scene3d>
              <a:camera prst="legacyPerspectiveBottom">
                <a:rot lat="0" lon="300000" rev="0"/>
              </a:camera>
              <a:lightRig rig="legacyFlat4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flatTx/>
            </a:bodyPr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3" name="Group 15"/>
          <p:cNvGrpSpPr>
            <a:grpSpLocks/>
          </p:cNvGrpSpPr>
          <p:nvPr/>
        </p:nvGrpSpPr>
        <p:grpSpPr bwMode="auto">
          <a:xfrm>
            <a:off x="20638" y="4281488"/>
            <a:ext cx="1655762" cy="1630362"/>
            <a:chOff x="0" y="2704"/>
            <a:chExt cx="1063" cy="1086"/>
          </a:xfrm>
        </p:grpSpPr>
        <p:sp>
          <p:nvSpPr>
            <p:cNvPr id="17" name="Rectangle 16"/>
            <p:cNvSpPr>
              <a:spLocks noChangeArrowheads="1"/>
            </p:cNvSpPr>
            <p:nvPr userDrawn="1"/>
          </p:nvSpPr>
          <p:spPr bwMode="ltGray">
            <a:xfrm>
              <a:off x="0" y="2704"/>
              <a:ext cx="224" cy="227"/>
            </a:xfrm>
            <a:prstGeom prst="rect">
              <a:avLst/>
            </a:prstGeom>
            <a:solidFill>
              <a:schemeClr val="accent1"/>
            </a:solidFill>
            <a:ln w="9525">
              <a:miter lim="800000"/>
              <a:headEnd/>
              <a:tailEnd/>
            </a:ln>
            <a:effectLst/>
            <a:scene3d>
              <a:camera prst="legacyPerspectiveBottom">
                <a:rot lat="0" lon="300000" rev="0"/>
              </a:camera>
              <a:lightRig rig="legacyFlat4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flatTx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Rectangle 17"/>
            <p:cNvSpPr>
              <a:spLocks noChangeArrowheads="1"/>
            </p:cNvSpPr>
            <p:nvPr userDrawn="1"/>
          </p:nvSpPr>
          <p:spPr bwMode="ltGray">
            <a:xfrm>
              <a:off x="295" y="2704"/>
              <a:ext cx="224" cy="227"/>
            </a:xfrm>
            <a:prstGeom prst="rect">
              <a:avLst/>
            </a:prstGeom>
            <a:solidFill>
              <a:schemeClr val="accent1"/>
            </a:solidFill>
            <a:ln w="9525">
              <a:miter lim="800000"/>
              <a:headEnd/>
              <a:tailEnd/>
            </a:ln>
            <a:effectLst/>
            <a:scene3d>
              <a:camera prst="legacyPerspectiveBottom">
                <a:rot lat="0" lon="300000" rev="0"/>
              </a:camera>
              <a:lightRig rig="legacyFlat4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flatTx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Rectangle 18"/>
            <p:cNvSpPr>
              <a:spLocks noChangeArrowheads="1"/>
            </p:cNvSpPr>
            <p:nvPr userDrawn="1"/>
          </p:nvSpPr>
          <p:spPr bwMode="ltGray">
            <a:xfrm>
              <a:off x="567" y="2704"/>
              <a:ext cx="224" cy="227"/>
            </a:xfrm>
            <a:prstGeom prst="rect">
              <a:avLst/>
            </a:prstGeom>
            <a:solidFill>
              <a:schemeClr val="accent1"/>
            </a:solidFill>
            <a:ln w="9525">
              <a:miter lim="800000"/>
              <a:headEnd/>
              <a:tailEnd/>
            </a:ln>
            <a:effectLst/>
            <a:scene3d>
              <a:camera prst="legacyPerspectiveBottom">
                <a:rot lat="0" lon="300000" rev="0"/>
              </a:camera>
              <a:lightRig rig="legacyFlat4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flatTx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Rectangle 19"/>
            <p:cNvSpPr>
              <a:spLocks noChangeArrowheads="1"/>
            </p:cNvSpPr>
            <p:nvPr userDrawn="1"/>
          </p:nvSpPr>
          <p:spPr bwMode="ltGray">
            <a:xfrm>
              <a:off x="0" y="2990"/>
              <a:ext cx="224" cy="227"/>
            </a:xfrm>
            <a:prstGeom prst="rect">
              <a:avLst/>
            </a:prstGeom>
            <a:solidFill>
              <a:schemeClr val="accent1"/>
            </a:solidFill>
            <a:ln w="9525">
              <a:miter lim="800000"/>
              <a:headEnd/>
              <a:tailEnd/>
            </a:ln>
            <a:effectLst/>
            <a:scene3d>
              <a:camera prst="legacyPerspectiveBottom">
                <a:rot lat="0" lon="300000" rev="0"/>
              </a:camera>
              <a:lightRig rig="legacyFlat4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flatTx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" name="Rectangle 20"/>
            <p:cNvSpPr>
              <a:spLocks noChangeArrowheads="1"/>
            </p:cNvSpPr>
            <p:nvPr userDrawn="1"/>
          </p:nvSpPr>
          <p:spPr bwMode="ltGray">
            <a:xfrm>
              <a:off x="295" y="2990"/>
              <a:ext cx="224" cy="227"/>
            </a:xfrm>
            <a:prstGeom prst="rect">
              <a:avLst/>
            </a:prstGeom>
            <a:solidFill>
              <a:schemeClr val="accent1"/>
            </a:solidFill>
            <a:ln w="9525">
              <a:miter lim="800000"/>
              <a:headEnd/>
              <a:tailEnd/>
            </a:ln>
            <a:effectLst/>
            <a:scene3d>
              <a:camera prst="legacyPerspectiveBottom">
                <a:rot lat="0" lon="300000" rev="0"/>
              </a:camera>
              <a:lightRig rig="legacyFlat4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flatTx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Rectangle 21"/>
            <p:cNvSpPr>
              <a:spLocks noChangeArrowheads="1"/>
            </p:cNvSpPr>
            <p:nvPr userDrawn="1"/>
          </p:nvSpPr>
          <p:spPr bwMode="ltGray">
            <a:xfrm>
              <a:off x="567" y="2990"/>
              <a:ext cx="224" cy="227"/>
            </a:xfrm>
            <a:prstGeom prst="rect">
              <a:avLst/>
            </a:prstGeom>
            <a:solidFill>
              <a:schemeClr val="accent1"/>
            </a:solidFill>
            <a:ln w="9525">
              <a:miter lim="800000"/>
              <a:headEnd/>
              <a:tailEnd/>
            </a:ln>
            <a:effectLst/>
            <a:scene3d>
              <a:camera prst="legacyPerspectiveBottom">
                <a:rot lat="0" lon="300000" rev="0"/>
              </a:camera>
              <a:lightRig rig="legacyFlat4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flatTx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" name="Rectangle 22"/>
            <p:cNvSpPr>
              <a:spLocks noChangeArrowheads="1"/>
            </p:cNvSpPr>
            <p:nvPr userDrawn="1"/>
          </p:nvSpPr>
          <p:spPr bwMode="ltGray">
            <a:xfrm>
              <a:off x="839" y="2704"/>
              <a:ext cx="224" cy="227"/>
            </a:xfrm>
            <a:prstGeom prst="rect">
              <a:avLst/>
            </a:prstGeom>
            <a:solidFill>
              <a:schemeClr val="accent1"/>
            </a:solidFill>
            <a:ln w="9525">
              <a:miter lim="800000"/>
              <a:headEnd/>
              <a:tailEnd/>
            </a:ln>
            <a:effectLst/>
            <a:scene3d>
              <a:camera prst="legacyPerspectiveBottom">
                <a:rot lat="0" lon="300000" rev="0"/>
              </a:camera>
              <a:lightRig rig="legacyFlat4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flatTx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" name="Rectangle 23"/>
            <p:cNvSpPr>
              <a:spLocks noChangeArrowheads="1"/>
            </p:cNvSpPr>
            <p:nvPr userDrawn="1"/>
          </p:nvSpPr>
          <p:spPr bwMode="ltGray">
            <a:xfrm>
              <a:off x="295" y="3273"/>
              <a:ext cx="224" cy="227"/>
            </a:xfrm>
            <a:prstGeom prst="rect">
              <a:avLst/>
            </a:prstGeom>
            <a:solidFill>
              <a:schemeClr val="accent1"/>
            </a:solidFill>
            <a:ln w="9525">
              <a:miter lim="800000"/>
              <a:headEnd/>
              <a:tailEnd/>
            </a:ln>
            <a:effectLst/>
            <a:scene3d>
              <a:camera prst="legacyPerspectiveBottom">
                <a:rot lat="0" lon="300000" rev="0"/>
              </a:camera>
              <a:lightRig rig="legacyFlat4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flatTx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" name="Rectangle 24"/>
            <p:cNvSpPr>
              <a:spLocks noChangeArrowheads="1"/>
            </p:cNvSpPr>
            <p:nvPr userDrawn="1"/>
          </p:nvSpPr>
          <p:spPr bwMode="ltGray">
            <a:xfrm>
              <a:off x="0" y="3273"/>
              <a:ext cx="224" cy="227"/>
            </a:xfrm>
            <a:prstGeom prst="rect">
              <a:avLst/>
            </a:prstGeom>
            <a:solidFill>
              <a:schemeClr val="accent1"/>
            </a:solidFill>
            <a:ln w="9525">
              <a:miter lim="800000"/>
              <a:headEnd/>
              <a:tailEnd/>
            </a:ln>
            <a:effectLst/>
            <a:scene3d>
              <a:camera prst="legacyPerspectiveBottom">
                <a:rot lat="0" lon="300000" rev="0"/>
              </a:camera>
              <a:lightRig rig="legacyFlat4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flatTx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" name="Rectangle 25"/>
            <p:cNvSpPr>
              <a:spLocks noChangeArrowheads="1"/>
            </p:cNvSpPr>
            <p:nvPr userDrawn="1"/>
          </p:nvSpPr>
          <p:spPr bwMode="ltGray">
            <a:xfrm>
              <a:off x="0" y="3563"/>
              <a:ext cx="224" cy="227"/>
            </a:xfrm>
            <a:prstGeom prst="rect">
              <a:avLst/>
            </a:prstGeom>
            <a:solidFill>
              <a:schemeClr val="accent1"/>
            </a:solidFill>
            <a:ln w="9525">
              <a:miter lim="800000"/>
              <a:headEnd/>
              <a:tailEnd/>
            </a:ln>
            <a:effectLst/>
            <a:scene3d>
              <a:camera prst="legacyPerspectiveBottom">
                <a:rot lat="0" lon="300000" rev="0"/>
              </a:camera>
              <a:lightRig rig="legacyFlat4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flatTx/>
            </a:bodyPr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30734" name="Rectangle 14"/>
          <p:cNvSpPr>
            <a:spLocks noGrp="1" noChangeArrowheads="1"/>
          </p:cNvSpPr>
          <p:nvPr>
            <p:ph type="subTitle" idx="1"/>
          </p:nvPr>
        </p:nvSpPr>
        <p:spPr bwMode="black">
          <a:xfrm>
            <a:off x="1081088" y="5443538"/>
            <a:ext cx="7086600" cy="3810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Образец подзаголовка</a:t>
            </a:r>
            <a:endParaRPr lang="en-US" noProof="0" smtClean="0"/>
          </a:p>
        </p:txBody>
      </p:sp>
      <p:sp>
        <p:nvSpPr>
          <p:cNvPr id="30746" name="Rectangle 26"/>
          <p:cNvSpPr>
            <a:spLocks noGrp="1" noChangeArrowheads="1"/>
          </p:cNvSpPr>
          <p:nvPr>
            <p:ph type="ctrTitle"/>
          </p:nvPr>
        </p:nvSpPr>
        <p:spPr bwMode="auto">
          <a:xfrm>
            <a:off x="990600" y="4572000"/>
            <a:ext cx="7239000" cy="631825"/>
          </a:xfrm>
        </p:spPr>
        <p:txBody>
          <a:bodyPr/>
          <a:lstStyle>
            <a:lvl1pPr>
              <a:defRPr sz="4800">
                <a:solidFill>
                  <a:schemeClr val="bg2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  <a:endParaRPr lang="en-US" noProof="0" smtClean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19088"/>
            <a:ext cx="2057400" cy="60055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19088"/>
            <a:ext cx="6019800" cy="60055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19088"/>
            <a:ext cx="7391400" cy="56356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076325"/>
            <a:ext cx="4038600" cy="52482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076325"/>
            <a:ext cx="4038600" cy="25479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3776663"/>
            <a:ext cx="4038600" cy="25479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19088"/>
            <a:ext cx="7391400" cy="56356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076325"/>
            <a:ext cx="4038600" cy="52482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076325"/>
            <a:ext cx="4038600" cy="52482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076325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076325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Rectangle 2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2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Rectangle 2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gray">
          <a:xfrm>
            <a:off x="0" y="6562725"/>
            <a:ext cx="9144000" cy="3048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white">
          <a:xfrm>
            <a:off x="0" y="0"/>
            <a:ext cx="9144000" cy="9144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44450" y="44450"/>
            <a:ext cx="863600" cy="847725"/>
            <a:chOff x="0" y="2704"/>
            <a:chExt cx="1063" cy="1086"/>
          </a:xfrm>
        </p:grpSpPr>
        <p:sp>
          <p:nvSpPr>
            <p:cNvPr id="1044" name="Rectangle 5"/>
            <p:cNvSpPr>
              <a:spLocks noChangeArrowheads="1"/>
            </p:cNvSpPr>
            <p:nvPr userDrawn="1"/>
          </p:nvSpPr>
          <p:spPr bwMode="gray">
            <a:xfrm>
              <a:off x="0" y="2704"/>
              <a:ext cx="225" cy="228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5" name="Rectangle 6"/>
            <p:cNvSpPr>
              <a:spLocks noChangeArrowheads="1"/>
            </p:cNvSpPr>
            <p:nvPr userDrawn="1"/>
          </p:nvSpPr>
          <p:spPr bwMode="gray">
            <a:xfrm>
              <a:off x="295" y="2704"/>
              <a:ext cx="225" cy="228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6" name="Rectangle 7"/>
            <p:cNvSpPr>
              <a:spLocks noChangeArrowheads="1"/>
            </p:cNvSpPr>
            <p:nvPr userDrawn="1"/>
          </p:nvSpPr>
          <p:spPr bwMode="gray">
            <a:xfrm>
              <a:off x="567" y="2704"/>
              <a:ext cx="225" cy="228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7" name="Rectangle 8"/>
            <p:cNvSpPr>
              <a:spLocks noChangeArrowheads="1"/>
            </p:cNvSpPr>
            <p:nvPr userDrawn="1"/>
          </p:nvSpPr>
          <p:spPr bwMode="gray">
            <a:xfrm>
              <a:off x="0" y="2991"/>
              <a:ext cx="225" cy="226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8" name="Rectangle 9"/>
            <p:cNvSpPr>
              <a:spLocks noChangeArrowheads="1"/>
            </p:cNvSpPr>
            <p:nvPr userDrawn="1"/>
          </p:nvSpPr>
          <p:spPr bwMode="gray">
            <a:xfrm>
              <a:off x="295" y="2991"/>
              <a:ext cx="225" cy="226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9" name="Rectangle 10"/>
            <p:cNvSpPr>
              <a:spLocks noChangeArrowheads="1"/>
            </p:cNvSpPr>
            <p:nvPr userDrawn="1"/>
          </p:nvSpPr>
          <p:spPr bwMode="gray">
            <a:xfrm>
              <a:off x="567" y="2991"/>
              <a:ext cx="225" cy="226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0" name="Rectangle 11"/>
            <p:cNvSpPr>
              <a:spLocks noChangeArrowheads="1"/>
            </p:cNvSpPr>
            <p:nvPr userDrawn="1"/>
          </p:nvSpPr>
          <p:spPr bwMode="gray">
            <a:xfrm>
              <a:off x="838" y="2704"/>
              <a:ext cx="225" cy="228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1" name="Rectangle 12"/>
            <p:cNvSpPr>
              <a:spLocks noChangeArrowheads="1"/>
            </p:cNvSpPr>
            <p:nvPr userDrawn="1"/>
          </p:nvSpPr>
          <p:spPr bwMode="gray">
            <a:xfrm>
              <a:off x="295" y="3273"/>
              <a:ext cx="225" cy="226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2" name="Rectangle 13"/>
            <p:cNvSpPr>
              <a:spLocks noChangeArrowheads="1"/>
            </p:cNvSpPr>
            <p:nvPr userDrawn="1"/>
          </p:nvSpPr>
          <p:spPr bwMode="gray">
            <a:xfrm>
              <a:off x="0" y="3273"/>
              <a:ext cx="225" cy="226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3" name="Rectangle 14"/>
            <p:cNvSpPr>
              <a:spLocks noChangeArrowheads="1"/>
            </p:cNvSpPr>
            <p:nvPr userDrawn="1"/>
          </p:nvSpPr>
          <p:spPr bwMode="gray">
            <a:xfrm>
              <a:off x="0" y="3562"/>
              <a:ext cx="225" cy="228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3" name="Group 15"/>
          <p:cNvGrpSpPr>
            <a:grpSpLocks/>
          </p:cNvGrpSpPr>
          <p:nvPr/>
        </p:nvGrpSpPr>
        <p:grpSpPr bwMode="auto">
          <a:xfrm rot="10800000">
            <a:off x="8228013" y="22225"/>
            <a:ext cx="863600" cy="847725"/>
            <a:chOff x="0" y="2704"/>
            <a:chExt cx="1063" cy="1086"/>
          </a:xfrm>
        </p:grpSpPr>
        <p:sp>
          <p:nvSpPr>
            <p:cNvPr id="1034" name="Rectangle 16"/>
            <p:cNvSpPr>
              <a:spLocks noChangeArrowheads="1"/>
            </p:cNvSpPr>
            <p:nvPr userDrawn="1"/>
          </p:nvSpPr>
          <p:spPr bwMode="gray">
            <a:xfrm>
              <a:off x="2" y="2706"/>
              <a:ext cx="225" cy="228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5" name="Rectangle 17"/>
            <p:cNvSpPr>
              <a:spLocks noChangeArrowheads="1"/>
            </p:cNvSpPr>
            <p:nvPr userDrawn="1"/>
          </p:nvSpPr>
          <p:spPr bwMode="gray">
            <a:xfrm>
              <a:off x="297" y="2704"/>
              <a:ext cx="225" cy="228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6" name="Rectangle 18"/>
            <p:cNvSpPr>
              <a:spLocks noChangeArrowheads="1"/>
            </p:cNvSpPr>
            <p:nvPr userDrawn="1"/>
          </p:nvSpPr>
          <p:spPr bwMode="gray">
            <a:xfrm>
              <a:off x="569" y="2704"/>
              <a:ext cx="225" cy="228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7" name="Rectangle 19"/>
            <p:cNvSpPr>
              <a:spLocks noChangeArrowheads="1"/>
            </p:cNvSpPr>
            <p:nvPr userDrawn="1"/>
          </p:nvSpPr>
          <p:spPr bwMode="gray">
            <a:xfrm>
              <a:off x="2" y="2995"/>
              <a:ext cx="225" cy="226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8" name="Rectangle 20"/>
            <p:cNvSpPr>
              <a:spLocks noChangeArrowheads="1"/>
            </p:cNvSpPr>
            <p:nvPr userDrawn="1"/>
          </p:nvSpPr>
          <p:spPr bwMode="gray">
            <a:xfrm>
              <a:off x="297" y="2993"/>
              <a:ext cx="225" cy="226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9" name="Rectangle 21"/>
            <p:cNvSpPr>
              <a:spLocks noChangeArrowheads="1"/>
            </p:cNvSpPr>
            <p:nvPr userDrawn="1"/>
          </p:nvSpPr>
          <p:spPr bwMode="gray">
            <a:xfrm>
              <a:off x="569" y="2993"/>
              <a:ext cx="225" cy="226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0" name="Rectangle 22"/>
            <p:cNvSpPr>
              <a:spLocks noChangeArrowheads="1"/>
            </p:cNvSpPr>
            <p:nvPr userDrawn="1"/>
          </p:nvSpPr>
          <p:spPr bwMode="gray">
            <a:xfrm>
              <a:off x="840" y="2704"/>
              <a:ext cx="225" cy="228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1" name="Rectangle 23"/>
            <p:cNvSpPr>
              <a:spLocks noChangeArrowheads="1"/>
            </p:cNvSpPr>
            <p:nvPr userDrawn="1"/>
          </p:nvSpPr>
          <p:spPr bwMode="gray">
            <a:xfrm>
              <a:off x="297" y="3278"/>
              <a:ext cx="225" cy="226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2" name="Rectangle 24"/>
            <p:cNvSpPr>
              <a:spLocks noChangeArrowheads="1"/>
            </p:cNvSpPr>
            <p:nvPr userDrawn="1"/>
          </p:nvSpPr>
          <p:spPr bwMode="gray">
            <a:xfrm>
              <a:off x="2" y="3278"/>
              <a:ext cx="225" cy="226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3" name="Rectangle 25"/>
            <p:cNvSpPr>
              <a:spLocks noChangeArrowheads="1"/>
            </p:cNvSpPr>
            <p:nvPr userDrawn="1"/>
          </p:nvSpPr>
          <p:spPr bwMode="gray">
            <a:xfrm>
              <a:off x="2" y="3564"/>
              <a:ext cx="225" cy="228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030" name="Rectangle 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76325"/>
            <a:ext cx="8229600" cy="524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</a:p>
        </p:txBody>
      </p:sp>
      <p:sp>
        <p:nvSpPr>
          <p:cNvPr id="29723" name="Rectangle 2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162800" y="6567488"/>
            <a:ext cx="1524000" cy="290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1"/>
            </a:lvl1pPr>
          </a:lstStyle>
          <a:p>
            <a:endParaRPr lang="en-US"/>
          </a:p>
        </p:txBody>
      </p:sp>
      <p:sp>
        <p:nvSpPr>
          <p:cNvPr id="29724" name="Rectangle 2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76250" y="6565900"/>
            <a:ext cx="609600" cy="268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tx2"/>
                </a:solidFill>
                <a:latin typeface="Verdana" pitchFamily="34" charset="0"/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33" name="Rectangle 29"/>
          <p:cNvSpPr>
            <a:spLocks noGrp="1" noChangeArrowheads="1"/>
          </p:cNvSpPr>
          <p:nvPr>
            <p:ph type="title"/>
          </p:nvPr>
        </p:nvSpPr>
        <p:spPr bwMode="black">
          <a:xfrm>
            <a:off x="838200" y="319088"/>
            <a:ext cx="73914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Образец заголовка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ransition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3200" b="1">
          <a:solidFill>
            <a:schemeClr val="accent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21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42918" y="4122747"/>
            <a:ext cx="8201082" cy="1497033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Управление компьютером </a:t>
            </a:r>
            <a:br>
              <a:rPr lang="ru-RU" sz="4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4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с помощью меню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http://www.nord24.ru/images/d27000/Image/title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19695" y="4378338"/>
            <a:ext cx="1402654" cy="1593924"/>
          </a:xfrm>
          <a:prstGeom prst="rect">
            <a:avLst/>
          </a:prstGeom>
          <a:noFill/>
        </p:spPr>
      </p:pic>
      <p:pic>
        <p:nvPicPr>
          <p:cNvPr id="17410" name="Picture 2" descr="http://www.nord24.ru/images/d27000/Image/title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6031" y="4268799"/>
            <a:ext cx="1402654" cy="1593924"/>
          </a:xfrm>
          <a:prstGeom prst="rect">
            <a:avLst/>
          </a:prstGeom>
          <a:noFill/>
        </p:spPr>
      </p:pic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09575" y="0"/>
            <a:ext cx="8361363" cy="982629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4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Меню</a:t>
            </a: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</a:p>
        </p:txBody>
      </p:sp>
      <p:sp>
        <p:nvSpPr>
          <p:cNvPr id="12293" name="Text Box 6"/>
          <p:cNvSpPr txBox="1">
            <a:spLocks noChangeArrowheads="1"/>
          </p:cNvSpPr>
          <p:nvPr/>
        </p:nvSpPr>
        <p:spPr bwMode="auto">
          <a:xfrm>
            <a:off x="738188" y="2770188"/>
            <a:ext cx="3435350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Раскрывающиеся </a:t>
            </a:r>
          </a:p>
          <a:p>
            <a:pPr algn="ctr">
              <a:defRPr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меню</a:t>
            </a:r>
          </a:p>
        </p:txBody>
      </p:sp>
      <p:sp>
        <p:nvSpPr>
          <p:cNvPr id="12294" name="Text Box 7"/>
          <p:cNvSpPr txBox="1">
            <a:spLocks noChangeArrowheads="1"/>
          </p:cNvSpPr>
          <p:nvPr/>
        </p:nvSpPr>
        <p:spPr bwMode="auto">
          <a:xfrm>
            <a:off x="5580063" y="2770188"/>
            <a:ext cx="2565400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Контекстные </a:t>
            </a:r>
          </a:p>
          <a:p>
            <a:pPr algn="ctr">
              <a:defRPr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меню</a:t>
            </a:r>
          </a:p>
        </p:txBody>
      </p:sp>
      <p:pic>
        <p:nvPicPr>
          <p:cNvPr id="14341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27763" y="3933825"/>
            <a:ext cx="2449512" cy="234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92275" y="3789363"/>
            <a:ext cx="2808288" cy="2573337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4343" name="Picture 11" descr="cursor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63713" y="4005263"/>
            <a:ext cx="173037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4" name="Picture 12" descr="cursor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00788" y="3933825"/>
            <a:ext cx="173037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7" name="Line 17"/>
          <p:cNvSpPr>
            <a:spLocks noChangeShapeType="1"/>
          </p:cNvSpPr>
          <p:nvPr/>
        </p:nvSpPr>
        <p:spPr bwMode="auto">
          <a:xfrm>
            <a:off x="827088" y="4041775"/>
            <a:ext cx="936625" cy="0"/>
          </a:xfrm>
          <a:prstGeom prst="line">
            <a:avLst/>
          </a:prstGeom>
          <a:ln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446031" y="883993"/>
            <a:ext cx="836935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– список команд, выбирая которые, пользователь может управлять компьютером.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cxnSp>
        <p:nvCxnSpPr>
          <p:cNvPr id="16" name="Прямая со стрелкой 15"/>
          <p:cNvCxnSpPr>
            <a:stCxn id="14347" idx="0"/>
          </p:cNvCxnSpPr>
          <p:nvPr/>
        </p:nvCxnSpPr>
        <p:spPr>
          <a:xfrm rot="16200000" flipH="1">
            <a:off x="504791" y="4364072"/>
            <a:ext cx="665180" cy="2058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rot="10800000">
            <a:off x="5776930" y="3976695"/>
            <a:ext cx="474669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rot="5400000">
            <a:off x="5466569" y="4287055"/>
            <a:ext cx="620721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4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3" grpId="0"/>
      <p:bldP spid="12294" grpId="0"/>
      <p:bldP spid="14347" grpId="0" animBg="1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1536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pic>
        <p:nvPicPr>
          <p:cNvPr id="15364" name="Picture 2"/>
          <p:cNvPicPr>
            <a:picLocks noChangeAspect="1" noChangeArrowheads="1"/>
          </p:cNvPicPr>
          <p:nvPr/>
        </p:nvPicPr>
        <p:blipFill>
          <a:blip r:embed="rId2"/>
          <a:srcRect l="41454" t="37891" r="15315" b="2217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973638" y="2479675"/>
            <a:ext cx="3870325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Недоступная команда</a:t>
            </a:r>
          </a:p>
        </p:txBody>
      </p:sp>
      <p:cxnSp>
        <p:nvCxnSpPr>
          <p:cNvPr id="7" name="Прямая со стрелкой 6"/>
          <p:cNvCxnSpPr>
            <a:stCxn id="5" idx="1"/>
          </p:cNvCxnSpPr>
          <p:nvPr/>
        </p:nvCxnSpPr>
        <p:spPr>
          <a:xfrm rot="10800000" flipV="1">
            <a:off x="2600325" y="2741613"/>
            <a:ext cx="2373313" cy="10318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973638" y="3867150"/>
            <a:ext cx="3870325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Доступная команда</a:t>
            </a:r>
          </a:p>
        </p:txBody>
      </p:sp>
      <p:cxnSp>
        <p:nvCxnSpPr>
          <p:cNvPr id="13" name="Прямая со стрелкой 12"/>
          <p:cNvCxnSpPr>
            <a:stCxn id="12" idx="1"/>
          </p:cNvCxnSpPr>
          <p:nvPr/>
        </p:nvCxnSpPr>
        <p:spPr>
          <a:xfrm rot="10800000" flipV="1">
            <a:off x="2089150" y="4129088"/>
            <a:ext cx="2884488" cy="6667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973638" y="5327650"/>
            <a:ext cx="3870325" cy="954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Контекстное (всплывающее) меню</a:t>
            </a:r>
          </a:p>
        </p:txBody>
      </p:sp>
      <p:cxnSp>
        <p:nvCxnSpPr>
          <p:cNvPr id="15" name="Прямая со стрелкой 14"/>
          <p:cNvCxnSpPr>
            <a:stCxn id="14" idx="1"/>
          </p:cNvCxnSpPr>
          <p:nvPr/>
        </p:nvCxnSpPr>
        <p:spPr>
          <a:xfrm rot="10800000">
            <a:off x="3695700" y="5035550"/>
            <a:ext cx="1277938" cy="76993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6324600" y="1895475"/>
            <a:ext cx="22367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Строка меню</a:t>
            </a:r>
          </a:p>
        </p:txBody>
      </p:sp>
      <p:sp>
        <p:nvSpPr>
          <p:cNvPr id="16" name="Line 11"/>
          <p:cNvSpPr>
            <a:spLocks noChangeShapeType="1"/>
          </p:cNvSpPr>
          <p:nvPr/>
        </p:nvSpPr>
        <p:spPr bwMode="auto">
          <a:xfrm flipH="1" flipV="1">
            <a:off x="5886450" y="946150"/>
            <a:ext cx="1314450" cy="1095375"/>
          </a:xfrm>
          <a:prstGeom prst="line">
            <a:avLst/>
          </a:prstGeom>
          <a:noFill/>
          <a:ln w="57150">
            <a:solidFill>
              <a:schemeClr val="accent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1638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pic>
        <p:nvPicPr>
          <p:cNvPr id="16388" name="Picture 3"/>
          <p:cNvPicPr>
            <a:picLocks noChangeAspect="1" noChangeArrowheads="1"/>
          </p:cNvPicPr>
          <p:nvPr/>
        </p:nvPicPr>
        <p:blipFill>
          <a:blip r:embed="rId2"/>
          <a:srcRect l="24788" t="28906" r="29166" b="25671"/>
          <a:stretch>
            <a:fillRect/>
          </a:stretch>
        </p:blipFill>
        <p:spPr bwMode="auto">
          <a:xfrm>
            <a:off x="0" y="0"/>
            <a:ext cx="9318625" cy="689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0" y="3209922"/>
            <a:ext cx="171605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8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Флажок</a:t>
            </a:r>
          </a:p>
        </p:txBody>
      </p:sp>
      <p:cxnSp>
        <p:nvCxnSpPr>
          <p:cNvPr id="6" name="Прямая со стрелкой 5"/>
          <p:cNvCxnSpPr>
            <a:stCxn id="5" idx="3"/>
          </p:cNvCxnSpPr>
          <p:nvPr/>
        </p:nvCxnSpPr>
        <p:spPr>
          <a:xfrm flipV="1">
            <a:off x="1716051" y="1347787"/>
            <a:ext cx="219112" cy="212374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273675" y="3246438"/>
            <a:ext cx="3870325" cy="9540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Раскрывающееся меню</a:t>
            </a:r>
          </a:p>
        </p:txBody>
      </p:sp>
      <p:cxnSp>
        <p:nvCxnSpPr>
          <p:cNvPr id="8" name="Прямая со стрелкой 14"/>
          <p:cNvCxnSpPr>
            <a:stCxn id="7" idx="1"/>
          </p:cNvCxnSpPr>
          <p:nvPr/>
        </p:nvCxnSpPr>
        <p:spPr>
          <a:xfrm rot="10800000">
            <a:off x="3995738" y="2954338"/>
            <a:ext cx="1277937" cy="76993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24544" t="28441" r="29459" b="25870"/>
          <a:stretch>
            <a:fillRect/>
          </a:stretch>
        </p:blipFill>
        <p:spPr>
          <a:xfrm>
            <a:off x="-4763" y="0"/>
            <a:ext cx="9148763" cy="6815138"/>
          </a:xfrm>
        </p:spPr>
      </p:pic>
      <p:sp>
        <p:nvSpPr>
          <p:cNvPr id="6" name="TextBox 5"/>
          <p:cNvSpPr txBox="1"/>
          <p:nvPr/>
        </p:nvSpPr>
        <p:spPr>
          <a:xfrm>
            <a:off x="6178550" y="2297113"/>
            <a:ext cx="2673350" cy="9540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Клавиатурные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 </a:t>
            </a:r>
            <a:r>
              <a:rPr lang="ru-RU" sz="28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комбинации</a:t>
            </a:r>
          </a:p>
        </p:txBody>
      </p:sp>
      <p:cxnSp>
        <p:nvCxnSpPr>
          <p:cNvPr id="7" name="Прямая со стрелкой 6"/>
          <p:cNvCxnSpPr>
            <a:stCxn id="6" idx="1"/>
          </p:cNvCxnSpPr>
          <p:nvPr/>
        </p:nvCxnSpPr>
        <p:spPr>
          <a:xfrm rot="10800000">
            <a:off x="4462463" y="2443163"/>
            <a:ext cx="1716087" cy="3302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>
            <a:stCxn id="6" idx="1"/>
          </p:cNvCxnSpPr>
          <p:nvPr/>
        </p:nvCxnSpPr>
        <p:spPr>
          <a:xfrm rot="10800000" flipV="1">
            <a:off x="4900613" y="2773363"/>
            <a:ext cx="1277937" cy="65563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813425" y="4524375"/>
            <a:ext cx="2957513" cy="18161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Команды, приводящие к открытию диалоговых окон</a:t>
            </a:r>
          </a:p>
        </p:txBody>
      </p:sp>
      <p:cxnSp>
        <p:nvCxnSpPr>
          <p:cNvPr id="9" name="Прямая со стрелкой 9"/>
          <p:cNvCxnSpPr/>
          <p:nvPr/>
        </p:nvCxnSpPr>
        <p:spPr>
          <a:xfrm rot="10800000">
            <a:off x="2381250" y="4597400"/>
            <a:ext cx="3395663" cy="90487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9"/>
          <p:cNvCxnSpPr/>
          <p:nvPr/>
        </p:nvCxnSpPr>
        <p:spPr>
          <a:xfrm rot="10800000">
            <a:off x="2271713" y="3903663"/>
            <a:ext cx="3395662" cy="90487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2083" y="0"/>
            <a:ext cx="8229600" cy="946116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lnSpc>
                <a:spcPct val="80000"/>
              </a:lnSpc>
              <a:defRPr/>
            </a:pPr>
            <a:r>
              <a:rPr lang="ru-RU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Элементы управления диалоговых окон:</a:t>
            </a:r>
            <a:endParaRPr lang="ru-RU" dirty="0">
              <a:solidFill>
                <a:schemeClr val="bg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031" y="1238219"/>
            <a:ext cx="8229600" cy="4929255"/>
          </a:xfrm>
        </p:spPr>
        <p:txBody>
          <a:bodyPr/>
          <a:lstStyle/>
          <a:p>
            <a:pPr eaLnBrk="1" hangingPunct="1">
              <a:buClr>
                <a:schemeClr val="accent1">
                  <a:lumMod val="75000"/>
                </a:schemeClr>
              </a:buClr>
              <a:defRPr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поле ввода;</a:t>
            </a:r>
          </a:p>
          <a:p>
            <a:pPr eaLnBrk="1" hangingPunct="1">
              <a:buClr>
                <a:schemeClr val="accent1">
                  <a:lumMod val="75000"/>
                </a:schemeClr>
              </a:buClr>
              <a:defRPr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список;</a:t>
            </a:r>
          </a:p>
          <a:p>
            <a:pPr eaLnBrk="1" hangingPunct="1">
              <a:buClr>
                <a:schemeClr val="accent1">
                  <a:lumMod val="75000"/>
                </a:schemeClr>
              </a:buClr>
              <a:defRPr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раскрывающийся список;</a:t>
            </a:r>
          </a:p>
          <a:p>
            <a:pPr eaLnBrk="1" hangingPunct="1">
              <a:buClr>
                <a:schemeClr val="accent1">
                  <a:lumMod val="75000"/>
                </a:schemeClr>
              </a:buClr>
              <a:defRPr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переключатель;</a:t>
            </a:r>
          </a:p>
          <a:p>
            <a:pPr eaLnBrk="1" hangingPunct="1">
              <a:buClr>
                <a:schemeClr val="accent1">
                  <a:lumMod val="75000"/>
                </a:schemeClr>
              </a:buClr>
              <a:defRPr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флажок;</a:t>
            </a:r>
          </a:p>
          <a:p>
            <a:pPr eaLnBrk="1" hangingPunct="1">
              <a:buClr>
                <a:schemeClr val="accent1">
                  <a:lumMod val="75000"/>
                </a:schemeClr>
              </a:buClr>
              <a:defRPr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вкладки;</a:t>
            </a:r>
          </a:p>
          <a:p>
            <a:pPr eaLnBrk="1" hangingPunct="1">
              <a:buClr>
                <a:schemeClr val="accent1">
                  <a:lumMod val="75000"/>
                </a:schemeClr>
              </a:buClr>
              <a:defRPr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командные кнопки.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113761" y="6313526"/>
            <a:ext cx="803286" cy="401643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pic>
        <p:nvPicPr>
          <p:cNvPr id="19460" name="Picture 2" descr="сканирование"/>
          <p:cNvPicPr>
            <a:picLocks noChangeAspect="1" noChangeArrowheads="1"/>
          </p:cNvPicPr>
          <p:nvPr/>
        </p:nvPicPr>
        <p:blipFill>
          <a:blip r:embed="rId2">
            <a:lum bright="-12000" contrast="30000"/>
          </a:blip>
          <a:srcRect l="3459" t="2864" r="3285" b="550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Управляющая кнопка: назад 4">
            <a:hlinkClick r:id="" action="ppaction://hlinkshowjump?jump=previousslide" highlightClick="1"/>
          </p:cNvPr>
          <p:cNvSpPr/>
          <p:nvPr/>
        </p:nvSpPr>
        <p:spPr>
          <a:xfrm>
            <a:off x="153927" y="6350040"/>
            <a:ext cx="693747" cy="328617"/>
          </a:xfrm>
          <a:prstGeom prst="actionButtonBackPreviou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 txBox="1">
            <a:spLocks/>
          </p:cNvSpPr>
          <p:nvPr/>
        </p:nvSpPr>
        <p:spPr bwMode="auto">
          <a:xfrm>
            <a:off x="701622" y="5072085"/>
            <a:ext cx="7851648" cy="815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18288" bIns="0" anchor="b"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b="1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Работа по карточкам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3563" y="909638"/>
            <a:ext cx="8148637" cy="585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539750" y="161925"/>
            <a:ext cx="8229600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Задание №1</a:t>
            </a:r>
          </a:p>
        </p:txBody>
      </p:sp>
      <p:sp>
        <p:nvSpPr>
          <p:cNvPr id="13316" name="Text Box 6"/>
          <p:cNvSpPr txBox="1">
            <a:spLocks noChangeArrowheads="1"/>
          </p:cNvSpPr>
          <p:nvPr/>
        </p:nvSpPr>
        <p:spPr bwMode="auto">
          <a:xfrm>
            <a:off x="5995988" y="2954338"/>
            <a:ext cx="1855787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Выбранный </a:t>
            </a:r>
          </a:p>
          <a:p>
            <a:pPr>
              <a:defRPr/>
            </a:pPr>
            <a:r>
              <a:rPr lang="ru-RU" sz="24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пункт меню</a:t>
            </a:r>
          </a:p>
        </p:txBody>
      </p:sp>
      <p:sp>
        <p:nvSpPr>
          <p:cNvPr id="13317" name="Text Box 7"/>
          <p:cNvSpPr txBox="1">
            <a:spLocks noChangeArrowheads="1"/>
          </p:cNvSpPr>
          <p:nvPr/>
        </p:nvSpPr>
        <p:spPr bwMode="auto">
          <a:xfrm>
            <a:off x="592138" y="3282950"/>
            <a:ext cx="2405062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Название </a:t>
            </a:r>
          </a:p>
          <a:p>
            <a:pPr>
              <a:defRPr/>
            </a:pPr>
            <a:r>
              <a:rPr lang="ru-RU" sz="24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открытого меню</a:t>
            </a:r>
          </a:p>
        </p:txBody>
      </p:sp>
      <p:sp>
        <p:nvSpPr>
          <p:cNvPr id="13320" name="Text Box 10"/>
          <p:cNvSpPr txBox="1">
            <a:spLocks noChangeArrowheads="1"/>
          </p:cNvSpPr>
          <p:nvPr/>
        </p:nvSpPr>
        <p:spPr bwMode="auto">
          <a:xfrm>
            <a:off x="884238" y="5875338"/>
            <a:ext cx="719301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Пункт  меню,  выбор которого </a:t>
            </a:r>
            <a:br>
              <a:rPr lang="ru-RU" sz="24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</a:br>
            <a:r>
              <a:rPr lang="ru-RU" sz="24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приведет к появлению диалогового окна</a:t>
            </a:r>
          </a:p>
        </p:txBody>
      </p:sp>
      <p:sp>
        <p:nvSpPr>
          <p:cNvPr id="5133" name="Line 13"/>
          <p:cNvSpPr>
            <a:spLocks noChangeShapeType="1"/>
          </p:cNvSpPr>
          <p:nvPr/>
        </p:nvSpPr>
        <p:spPr bwMode="auto">
          <a:xfrm flipH="1" flipV="1">
            <a:off x="2892425" y="2771775"/>
            <a:ext cx="876300" cy="3249613"/>
          </a:xfrm>
          <a:prstGeom prst="line">
            <a:avLst/>
          </a:prstGeom>
          <a:noFill/>
          <a:ln w="57150">
            <a:solidFill>
              <a:schemeClr val="accent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 dirty="0"/>
          </a:p>
        </p:txBody>
      </p:sp>
      <p:sp>
        <p:nvSpPr>
          <p:cNvPr id="5134" name="Line 14"/>
          <p:cNvSpPr>
            <a:spLocks noChangeShapeType="1"/>
          </p:cNvSpPr>
          <p:nvPr/>
        </p:nvSpPr>
        <p:spPr bwMode="auto">
          <a:xfrm flipH="1" flipV="1">
            <a:off x="4133850" y="1858963"/>
            <a:ext cx="1971675" cy="1497012"/>
          </a:xfrm>
          <a:prstGeom prst="line">
            <a:avLst/>
          </a:prstGeom>
          <a:noFill/>
          <a:ln w="57150">
            <a:solidFill>
              <a:schemeClr val="accent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 dirty="0"/>
          </a:p>
        </p:txBody>
      </p:sp>
      <p:sp>
        <p:nvSpPr>
          <p:cNvPr id="5135" name="Line 15"/>
          <p:cNvSpPr>
            <a:spLocks noChangeShapeType="1"/>
          </p:cNvSpPr>
          <p:nvPr/>
        </p:nvSpPr>
        <p:spPr bwMode="auto">
          <a:xfrm flipV="1">
            <a:off x="1030288" y="1420813"/>
            <a:ext cx="912812" cy="1971675"/>
          </a:xfrm>
          <a:prstGeom prst="line">
            <a:avLst/>
          </a:prstGeom>
          <a:noFill/>
          <a:ln w="57150">
            <a:solidFill>
              <a:schemeClr val="accent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 dirty="0"/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6069013" y="4122738"/>
            <a:ext cx="23336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Открытое меню</a:t>
            </a:r>
          </a:p>
        </p:txBody>
      </p:sp>
      <p:sp>
        <p:nvSpPr>
          <p:cNvPr id="11" name="Line 14"/>
          <p:cNvSpPr>
            <a:spLocks noChangeShapeType="1"/>
          </p:cNvSpPr>
          <p:nvPr/>
        </p:nvSpPr>
        <p:spPr bwMode="auto">
          <a:xfrm flipH="1" flipV="1">
            <a:off x="4060825" y="2844800"/>
            <a:ext cx="2081213" cy="1606550"/>
          </a:xfrm>
          <a:prstGeom prst="line">
            <a:avLst/>
          </a:prstGeom>
          <a:noFill/>
          <a:ln w="57150">
            <a:solidFill>
              <a:schemeClr val="accent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 dirty="0"/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6215063" y="2224088"/>
            <a:ext cx="23336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Строка меню</a:t>
            </a:r>
          </a:p>
        </p:txBody>
      </p:sp>
      <p:sp>
        <p:nvSpPr>
          <p:cNvPr id="13" name="Line 14"/>
          <p:cNvSpPr>
            <a:spLocks noChangeShapeType="1"/>
          </p:cNvSpPr>
          <p:nvPr/>
        </p:nvSpPr>
        <p:spPr bwMode="auto">
          <a:xfrm flipH="1" flipV="1">
            <a:off x="4864100" y="1384300"/>
            <a:ext cx="1423988" cy="1168400"/>
          </a:xfrm>
          <a:prstGeom prst="line">
            <a:avLst/>
          </a:prstGeom>
          <a:noFill/>
          <a:ln w="57150">
            <a:solidFill>
              <a:schemeClr val="accent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 dirty="0"/>
          </a:p>
        </p:txBody>
      </p:sp>
      <p:sp>
        <p:nvSpPr>
          <p:cNvPr id="14" name="Right Arrow 13">
            <a:hlinkClick r:id="rId3" action="ppaction://hlinksldjump"/>
          </p:cNvPr>
          <p:cNvSpPr/>
          <p:nvPr/>
        </p:nvSpPr>
        <p:spPr>
          <a:xfrm>
            <a:off x="8807450" y="6602413"/>
            <a:ext cx="336550" cy="2555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5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3" grpId="0" animBg="1"/>
      <p:bldP spid="5134" grpId="0" animBg="1"/>
      <p:bldP spid="5135" grpId="0" animBg="1"/>
      <p:bldP spid="11" grpId="0" animBg="1"/>
      <p:bldP spid="1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38624" y="1347759"/>
          <a:ext cx="9005376" cy="5287251"/>
        </p:xfrm>
        <a:graphic>
          <a:graphicData uri="http://schemas.openxmlformats.org/drawingml/2006/table">
            <a:tbl>
              <a:tblPr/>
              <a:tblGrid>
                <a:gridCol w="9005376"/>
              </a:tblGrid>
              <a:tr h="57147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5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1. Название открытого меню_______________________________</a:t>
                      </a:r>
                      <a:endParaRPr lang="ru-RU" sz="2500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4571" marR="845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1118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5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2. Недоступные для выполнения команды меню </a:t>
                      </a:r>
                      <a:r>
                        <a:rPr lang="ru-RU" sz="25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Правка</a:t>
                      </a:r>
                      <a:br>
                        <a:rPr lang="ru-RU" sz="25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</a:br>
                      <a:r>
                        <a:rPr lang="ru-RU" sz="25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_______________________________________________________</a:t>
                      </a:r>
                      <a:br>
                        <a:rPr lang="ru-RU" sz="25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</a:br>
                      <a:r>
                        <a:rPr lang="ru-RU" sz="2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________________________________________</a:t>
                      </a:r>
                      <a:endParaRPr lang="ru-RU" sz="2800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4571" marR="8457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675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5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3. Команду</a:t>
                      </a:r>
                      <a:r>
                        <a:rPr lang="ru-RU" sz="25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, соответствующую клавиатурной комбинации</a:t>
                      </a:r>
                      <a:br>
                        <a:rPr lang="ru-RU" sz="25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</a:br>
                      <a:r>
                        <a:rPr lang="ru-RU" sz="25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{</a:t>
                      </a:r>
                      <a:r>
                        <a:rPr lang="en-US" sz="25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Ctrl</a:t>
                      </a:r>
                      <a:r>
                        <a:rPr lang="ru-RU" sz="25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} + {</a:t>
                      </a:r>
                      <a:r>
                        <a:rPr lang="en-US" sz="25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V</a:t>
                      </a:r>
                      <a:r>
                        <a:rPr lang="ru-RU" sz="25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} __________________________________________</a:t>
                      </a:r>
                      <a:endParaRPr lang="ru-RU" sz="25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4571" marR="8457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493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5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4. Комбинацию клавиш соответствующую команде </a:t>
                      </a:r>
                      <a:br>
                        <a:rPr lang="ru-RU" sz="25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</a:br>
                      <a:r>
                        <a:rPr lang="ru-RU" sz="25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Выделить все_________________________________________</a:t>
                      </a:r>
                      <a:endParaRPr lang="ru-RU" sz="25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4571" marR="8457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318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5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5. Пункты </a:t>
                      </a:r>
                      <a:r>
                        <a:rPr lang="ru-RU" sz="25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меню, выбор которых приведет к появлению </a:t>
                      </a:r>
                      <a:r>
                        <a:rPr lang="ru-RU" sz="25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диалоговых окон_________________________________________</a:t>
                      </a:r>
                      <a:endParaRPr lang="ru-RU" sz="25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4571" marR="8457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555625" y="233363"/>
            <a:ext cx="8264525" cy="60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Задание №2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09518" y="2297097"/>
            <a:ext cx="8543925" cy="8921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Вырезать, Копировать, Очистить, Найти далее, Связи,</a:t>
            </a:r>
          </a:p>
          <a:p>
            <a:pPr>
              <a:defRPr/>
            </a:pPr>
            <a:r>
              <a:rPr lang="ru-RU" sz="2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Свойства объекта, Объект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206870" y="1384272"/>
            <a:ext cx="1643062" cy="4921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Правка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125663" y="3611563"/>
            <a:ext cx="1679575" cy="4921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Вставить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271713" y="4560888"/>
            <a:ext cx="1935162" cy="4921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{Ctrl} + {А}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490788" y="5510213"/>
            <a:ext cx="6426200" cy="4921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Специальная вставка, Найти, Заменить</a:t>
            </a:r>
          </a:p>
        </p:txBody>
      </p:sp>
      <p:sp>
        <p:nvSpPr>
          <p:cNvPr id="9" name="Right Arrow 8">
            <a:hlinkClick r:id="rId2" action="ppaction://hlinksldjump"/>
          </p:cNvPr>
          <p:cNvSpPr/>
          <p:nvPr/>
        </p:nvSpPr>
        <p:spPr>
          <a:xfrm>
            <a:off x="8807450" y="6602413"/>
            <a:ext cx="336550" cy="2555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701622" y="0"/>
            <a:ext cx="8032750" cy="858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Задание №3</a:t>
            </a: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6653213" y="6149975"/>
            <a:ext cx="2490787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21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Раскрывающиеся </a:t>
            </a:r>
          </a:p>
          <a:p>
            <a:pPr>
              <a:defRPr/>
            </a:pPr>
            <a:r>
              <a:rPr lang="ru-RU" sz="21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списки</a:t>
            </a:r>
          </a:p>
        </p:txBody>
      </p:sp>
      <p:sp>
        <p:nvSpPr>
          <p:cNvPr id="15364" name="Text Box 5"/>
          <p:cNvSpPr txBox="1">
            <a:spLocks noChangeArrowheads="1"/>
          </p:cNvSpPr>
          <p:nvPr/>
        </p:nvSpPr>
        <p:spPr bwMode="auto">
          <a:xfrm>
            <a:off x="98425" y="3355975"/>
            <a:ext cx="1212850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21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Списки</a:t>
            </a:r>
            <a:endParaRPr lang="ru-RU" sz="2100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5" name="Text Box 6"/>
          <p:cNvSpPr txBox="1">
            <a:spLocks noChangeArrowheads="1"/>
          </p:cNvSpPr>
          <p:nvPr/>
        </p:nvSpPr>
        <p:spPr bwMode="auto">
          <a:xfrm>
            <a:off x="7404100" y="2516188"/>
            <a:ext cx="1739900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1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Командные </a:t>
            </a:r>
            <a:br>
              <a:rPr lang="ru-RU" sz="21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1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кнопки</a:t>
            </a:r>
          </a:p>
        </p:txBody>
      </p:sp>
      <p:sp>
        <p:nvSpPr>
          <p:cNvPr id="15366" name="Text Box 8"/>
          <p:cNvSpPr txBox="1">
            <a:spLocks noChangeArrowheads="1"/>
          </p:cNvSpPr>
          <p:nvPr/>
        </p:nvSpPr>
        <p:spPr bwMode="auto">
          <a:xfrm>
            <a:off x="55563" y="5802313"/>
            <a:ext cx="1292225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21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Флажки</a:t>
            </a:r>
          </a:p>
        </p:txBody>
      </p:sp>
      <p:pic>
        <p:nvPicPr>
          <p:cNvPr id="23559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8900" y="1201738"/>
            <a:ext cx="6121400" cy="494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2" name="Line 10"/>
          <p:cNvSpPr>
            <a:spLocks noChangeShapeType="1"/>
          </p:cNvSpPr>
          <p:nvPr/>
        </p:nvSpPr>
        <p:spPr bwMode="auto">
          <a:xfrm flipV="1">
            <a:off x="774700" y="4524375"/>
            <a:ext cx="949325" cy="1350963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8203" name="Line 11"/>
          <p:cNvSpPr>
            <a:spLocks noChangeShapeType="1"/>
          </p:cNvSpPr>
          <p:nvPr/>
        </p:nvSpPr>
        <p:spPr bwMode="auto">
          <a:xfrm flipV="1">
            <a:off x="774700" y="4195763"/>
            <a:ext cx="949325" cy="1679575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8204" name="Line 12"/>
          <p:cNvSpPr>
            <a:spLocks noChangeShapeType="1"/>
          </p:cNvSpPr>
          <p:nvPr/>
        </p:nvSpPr>
        <p:spPr bwMode="auto">
          <a:xfrm flipH="1" flipV="1">
            <a:off x="7127875" y="2479675"/>
            <a:ext cx="511175" cy="365125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8205" name="Line 13"/>
          <p:cNvSpPr>
            <a:spLocks noChangeShapeType="1"/>
          </p:cNvSpPr>
          <p:nvPr/>
        </p:nvSpPr>
        <p:spPr bwMode="auto">
          <a:xfrm flipH="1" flipV="1">
            <a:off x="7091363" y="2078038"/>
            <a:ext cx="547687" cy="73025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8206" name="Line 14"/>
          <p:cNvSpPr>
            <a:spLocks noChangeShapeType="1"/>
          </p:cNvSpPr>
          <p:nvPr/>
        </p:nvSpPr>
        <p:spPr bwMode="auto">
          <a:xfrm flipH="1" flipV="1">
            <a:off x="6032500" y="5291138"/>
            <a:ext cx="693738" cy="1241425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8207" name="Line 15"/>
          <p:cNvSpPr>
            <a:spLocks noChangeShapeType="1"/>
          </p:cNvSpPr>
          <p:nvPr/>
        </p:nvSpPr>
        <p:spPr bwMode="auto">
          <a:xfrm flipH="1" flipV="1">
            <a:off x="3257550" y="5072063"/>
            <a:ext cx="3468688" cy="14605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8208" name="Line 16"/>
          <p:cNvSpPr>
            <a:spLocks noChangeShapeType="1"/>
          </p:cNvSpPr>
          <p:nvPr/>
        </p:nvSpPr>
        <p:spPr bwMode="auto">
          <a:xfrm flipV="1">
            <a:off x="1212850" y="2552700"/>
            <a:ext cx="4491038" cy="102235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8209" name="Line 17"/>
          <p:cNvSpPr>
            <a:spLocks noChangeShapeType="1"/>
          </p:cNvSpPr>
          <p:nvPr/>
        </p:nvSpPr>
        <p:spPr bwMode="auto">
          <a:xfrm flipV="1">
            <a:off x="1249363" y="3209925"/>
            <a:ext cx="3286125" cy="328613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8210" name="Line 18"/>
          <p:cNvSpPr>
            <a:spLocks noChangeShapeType="1"/>
          </p:cNvSpPr>
          <p:nvPr/>
        </p:nvSpPr>
        <p:spPr bwMode="auto">
          <a:xfrm flipV="1">
            <a:off x="1212850" y="3027363"/>
            <a:ext cx="730250" cy="547687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17" name="Right Arrow 16">
            <a:hlinkClick r:id="rId3" action="ppaction://hlinksldjump"/>
          </p:cNvPr>
          <p:cNvSpPr/>
          <p:nvPr/>
        </p:nvSpPr>
        <p:spPr>
          <a:xfrm>
            <a:off x="8807450" y="6602413"/>
            <a:ext cx="336550" cy="2555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8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8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8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8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8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8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555570" y="0"/>
            <a:ext cx="7391400" cy="946116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ru-RU" sz="44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Цели урока: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1" y="1128681"/>
            <a:ext cx="9144000" cy="5367411"/>
          </a:xfrm>
        </p:spPr>
        <p:txBody>
          <a:bodyPr/>
          <a:lstStyle/>
          <a:p>
            <a:pPr eaLnBrk="1" hangingPunct="1">
              <a:buClr>
                <a:schemeClr val="accent1"/>
              </a:buClr>
              <a:defRPr/>
            </a:pPr>
            <a:r>
              <a:rPr lang="ru-RU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Повторить устройство компьютера и основы пользовательского интерфейса;</a:t>
            </a:r>
          </a:p>
          <a:p>
            <a:pPr eaLnBrk="1" hangingPunct="1">
              <a:buClr>
                <a:schemeClr val="accent1"/>
              </a:buClr>
              <a:defRPr/>
            </a:pPr>
            <a:r>
              <a:rPr lang="ru-RU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Познакомиться со следующими понятиями:</a:t>
            </a:r>
          </a:p>
          <a:p>
            <a:pPr lvl="1" eaLnBrk="1" hangingPunct="1">
              <a:buFont typeface="Wingdings" pitchFamily="2" charset="2"/>
              <a:buChar char="Ø"/>
              <a:defRPr/>
            </a:pP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раскрывающееся меню;</a:t>
            </a:r>
          </a:p>
          <a:p>
            <a:pPr lvl="1" eaLnBrk="1" hangingPunct="1">
              <a:buFont typeface="Wingdings" pitchFamily="2" charset="2"/>
              <a:buChar char="Ø"/>
              <a:defRPr/>
            </a:pP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контекстное меню;</a:t>
            </a:r>
          </a:p>
          <a:p>
            <a:pPr lvl="1" eaLnBrk="1" hangingPunct="1">
              <a:buFont typeface="Wingdings" pitchFamily="2" charset="2"/>
              <a:buChar char="Ø"/>
              <a:defRPr/>
            </a:pP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диалоговое окно;</a:t>
            </a:r>
          </a:p>
          <a:p>
            <a:pPr lvl="1" eaLnBrk="1" hangingPunct="1">
              <a:buFont typeface="Wingdings" pitchFamily="2" charset="2"/>
              <a:buChar char="Ø"/>
              <a:defRPr/>
            </a:pP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элементы управления  (поле ввода, список, раскрывающийся список, переключатель, флажок, вкладка, кнопка).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6088" y="1201738"/>
            <a:ext cx="8389937" cy="546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519057" y="0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Задание №4</a:t>
            </a:r>
          </a:p>
        </p:txBody>
      </p:sp>
      <p:sp>
        <p:nvSpPr>
          <p:cNvPr id="16388" name="Text Box 5"/>
          <p:cNvSpPr txBox="1">
            <a:spLocks noChangeArrowheads="1"/>
          </p:cNvSpPr>
          <p:nvPr/>
        </p:nvSpPr>
        <p:spPr bwMode="auto">
          <a:xfrm>
            <a:off x="3001963" y="6094413"/>
            <a:ext cx="201771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Переключатель</a:t>
            </a:r>
          </a:p>
        </p:txBody>
      </p:sp>
      <p:sp>
        <p:nvSpPr>
          <p:cNvPr id="9226" name="Line 10"/>
          <p:cNvSpPr>
            <a:spLocks noChangeShapeType="1"/>
          </p:cNvSpPr>
          <p:nvPr/>
        </p:nvSpPr>
        <p:spPr bwMode="auto">
          <a:xfrm flipV="1">
            <a:off x="1176338" y="4852988"/>
            <a:ext cx="73025" cy="131445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9227" name="Line 11"/>
          <p:cNvSpPr>
            <a:spLocks noChangeShapeType="1"/>
          </p:cNvSpPr>
          <p:nvPr/>
        </p:nvSpPr>
        <p:spPr bwMode="auto">
          <a:xfrm flipH="1" flipV="1">
            <a:off x="4133850" y="4706938"/>
            <a:ext cx="876300" cy="1654175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9228" name="Line 12"/>
          <p:cNvSpPr>
            <a:spLocks noChangeShapeType="1"/>
          </p:cNvSpPr>
          <p:nvPr/>
        </p:nvSpPr>
        <p:spPr bwMode="auto">
          <a:xfrm flipH="1">
            <a:off x="4133850" y="2224088"/>
            <a:ext cx="2811463" cy="1570037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16387" name="Text Box 4"/>
          <p:cNvSpPr txBox="1">
            <a:spLocks noChangeArrowheads="1"/>
          </p:cNvSpPr>
          <p:nvPr/>
        </p:nvSpPr>
        <p:spPr bwMode="auto">
          <a:xfrm>
            <a:off x="6434138" y="1895475"/>
            <a:ext cx="14827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Поле ввода</a:t>
            </a:r>
            <a:endParaRPr lang="ru-RU" sz="2000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9" name="Text Box 6"/>
          <p:cNvSpPr txBox="1">
            <a:spLocks noChangeArrowheads="1"/>
          </p:cNvSpPr>
          <p:nvPr/>
        </p:nvSpPr>
        <p:spPr bwMode="auto">
          <a:xfrm>
            <a:off x="628650" y="6057900"/>
            <a:ext cx="11191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Флажок</a:t>
            </a:r>
          </a:p>
        </p:txBody>
      </p:sp>
      <p:sp>
        <p:nvSpPr>
          <p:cNvPr id="13" name="Right Arrow 12">
            <a:hlinkClick r:id="rId3" action="ppaction://hlinksldjump"/>
          </p:cNvPr>
          <p:cNvSpPr/>
          <p:nvPr/>
        </p:nvSpPr>
        <p:spPr>
          <a:xfrm>
            <a:off x="8807450" y="6602413"/>
            <a:ext cx="336550" cy="2555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336492" y="4232286"/>
            <a:ext cx="8434503" cy="2625714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ru-RU" sz="4000" dirty="0" smtClean="0"/>
              <a:t>Практическая работа «Знакомство </a:t>
            </a:r>
            <a:br>
              <a:rPr lang="ru-RU" sz="4000" dirty="0" smtClean="0"/>
            </a:br>
            <a:r>
              <a:rPr lang="ru-RU" sz="4000" dirty="0" smtClean="0"/>
              <a:t>с компьютерным меню»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533400" y="1371601"/>
            <a:ext cx="7851648" cy="2422530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ru-RU" sz="720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Домашнее задание</a:t>
            </a:r>
          </a:p>
        </p:txBody>
      </p:sp>
      <p:pic>
        <p:nvPicPr>
          <p:cNvPr id="5125" name="Picture 5" descr="C:\Users\ксюня\AppData\Local\Microsoft\Windows\Temporary Internet Files\Content.IE5\U9TRNZW4\MC90039749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81220" y="4086234"/>
            <a:ext cx="4700358" cy="25177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99979" y="1308062"/>
            <a:ext cx="4600638" cy="4859413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§ 2.8, ответить на вопросы устно.</a:t>
            </a:r>
            <a:br>
              <a:rPr lang="ru-RU" sz="3600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Задания </a:t>
            </a:r>
            <a:br>
              <a:rPr lang="ru-RU" sz="3600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№ 1, 2, 3, 4 доделать.</a:t>
            </a:r>
            <a:br>
              <a:rPr lang="ru-RU" sz="3600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3600" i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 rot="395096">
            <a:off x="4369989" y="1282074"/>
            <a:ext cx="4572000" cy="470898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0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Придумать и изобразить диалоговое окно, подобное окну </a:t>
            </a:r>
            <a:br>
              <a:rPr lang="ru-RU" sz="30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</a:br>
            <a:r>
              <a:rPr lang="ru-RU" sz="30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"Мой компьютер", с. 86 учебника (в окне должно быть размещено как можно больше элементов управления).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 </a:t>
            </a:r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pic>
        <p:nvPicPr>
          <p:cNvPr id="28676" name="Picture 2" descr="сканирование"/>
          <p:cNvPicPr>
            <a:picLocks noChangeAspect="1" noChangeArrowheads="1"/>
          </p:cNvPicPr>
          <p:nvPr/>
        </p:nvPicPr>
        <p:blipFill>
          <a:blip r:embed="rId2">
            <a:lum bright="-12000" contrast="30000"/>
          </a:blip>
          <a:srcRect l="3459" t="2864" r="3285" b="550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1165194"/>
            <a:ext cx="9144000" cy="5692806"/>
          </a:xfrm>
        </p:spPr>
        <p:txBody>
          <a:bodyPr>
            <a:noAutofit/>
          </a:bodyPr>
          <a:lstStyle/>
          <a:p>
            <a:pPr algn="l" eaLnBrk="1" hangingPunct="1">
              <a:defRPr/>
            </a:pPr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– )     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   кто считает, что хорошо понял   тему и поработал на уроке. </a:t>
            </a:r>
            <a:b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– </a:t>
            </a:r>
            <a:r>
              <a:rPr lang="ru-RU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      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    кто считает, что недостаточно             хорошо понял тему и поработал на уроке.</a:t>
            </a: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ru-RU" sz="36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– (     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  кто считает, что ему еще много нужно работать над данной темой.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36492" y="0"/>
            <a:ext cx="8515404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Нарисовать смайлик в зависимости от того, как вы оцениваете свой успех на уроке: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519057" y="4633929"/>
            <a:ext cx="7851648" cy="1546218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ru-RU" sz="4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Спасибо за урок!</a:t>
            </a:r>
            <a:endParaRPr lang="ru-RU" sz="44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Информатика: Учебник для 5 класса/ Л.Л. </a:t>
            </a:r>
            <a:r>
              <a:rPr lang="ru-RU" dirty="0" err="1" smtClean="0"/>
              <a:t>Босова</a:t>
            </a:r>
            <a:r>
              <a:rPr lang="ru-RU" dirty="0" smtClean="0"/>
              <a:t>. - 5-е изд. - М.: Бином. Лаборатория знаний, 2007. - 192 с.: ил.</a:t>
            </a:r>
            <a:endParaRPr lang="ru-RU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55570" y="4195773"/>
            <a:ext cx="7851648" cy="2336832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Проверка </a:t>
            </a:r>
            <a:br>
              <a:rPr lang="ru-RU" sz="4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4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домашнего задания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88925"/>
            <a:ext cx="9144000" cy="11684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4800" b="1" spc="3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элементы </a:t>
            </a:r>
            <a:br>
              <a:rPr lang="ru-RU" sz="4800" b="1" spc="3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800" b="1" spc="3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Рабочего стола</a:t>
            </a:r>
            <a:endParaRPr lang="ru-RU" sz="4800" b="1" spc="3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195" name="Content Placeholder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Title 1"/>
          <p:cNvSpPr txBox="1">
            <a:spLocks/>
          </p:cNvSpPr>
          <p:nvPr/>
        </p:nvSpPr>
        <p:spPr bwMode="auto">
          <a:xfrm>
            <a:off x="914400" y="507960"/>
            <a:ext cx="8229600" cy="277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6000" b="1" i="0" u="none" strike="noStrike" kern="1200" spc="50" normalizeH="0" baseline="0" noProof="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j-lt"/>
                <a:ea typeface="+mj-ea"/>
                <a:cs typeface="+mj-cs"/>
              </a:rPr>
              <a:t>Назовите основные элементы рабочего стола</a:t>
            </a:r>
            <a:r>
              <a:rPr kumimoji="0" lang="ru-RU" sz="4400" b="1" i="0" u="none" strike="noStrike" kern="1200" cap="all" normalizeH="0" baseline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?</a:t>
            </a:r>
            <a:endParaRPr kumimoji="0" lang="ru-RU" sz="4400" b="1" i="0" u="none" strike="noStrike" kern="1200" cap="all" normalizeH="0" baseline="0" noProof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570" y="0"/>
            <a:ext cx="8229600" cy="909603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ru-RU" sz="44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Для чего нужна мышь?</a:t>
            </a:r>
            <a:endParaRPr lang="ru-RU" sz="4400" dirty="0">
              <a:solidFill>
                <a:schemeClr val="bg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921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38487" y="2176462"/>
            <a:ext cx="2867025" cy="304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2544" y="0"/>
            <a:ext cx="8229600" cy="909603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ru-RU" sz="44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КАРТОЧКА № 2.16.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65194"/>
            <a:ext cx="9144000" cy="5294385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  <a:defRPr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Продолжите предложения:</a:t>
            </a:r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а) Управлять компьютером можно, выбирая нужную команду из заранее заготовленных вариантов  –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меню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б) Щелчком по кнопке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Пуск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открывается главное меню.</a:t>
            </a:r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в) Программы – основной пункт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главного меню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г) Прямоугольная область на экране монитора, которую занимает работающая программа, называется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окном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709837" y="2662227"/>
            <a:ext cx="1350963" cy="36512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5" name="Rectangle 4"/>
          <p:cNvSpPr/>
          <p:nvPr/>
        </p:nvSpPr>
        <p:spPr>
          <a:xfrm>
            <a:off x="4133844" y="3027357"/>
            <a:ext cx="912813" cy="51118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6" name="Rectangle 5"/>
          <p:cNvSpPr/>
          <p:nvPr/>
        </p:nvSpPr>
        <p:spPr>
          <a:xfrm>
            <a:off x="5849955" y="4013208"/>
            <a:ext cx="2811463" cy="43815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7" name="Rectangle 6"/>
          <p:cNvSpPr/>
          <p:nvPr/>
        </p:nvSpPr>
        <p:spPr>
          <a:xfrm>
            <a:off x="2709837" y="5400702"/>
            <a:ext cx="1423987" cy="40163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1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500" y="1747838"/>
            <a:ext cx="5915025" cy="442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8" name="Text Box 6"/>
          <p:cNvSpPr txBox="1">
            <a:spLocks noChangeArrowheads="1"/>
          </p:cNvSpPr>
          <p:nvPr/>
        </p:nvSpPr>
        <p:spPr bwMode="auto">
          <a:xfrm>
            <a:off x="6580188" y="1384300"/>
            <a:ext cx="2193925" cy="369888"/>
          </a:xfrm>
          <a:prstGeom prst="rect">
            <a:avLst/>
          </a:prstGeom>
          <a:noFill/>
          <a:ln w="9525">
            <a:solidFill>
              <a:schemeClr val="accent1">
                <a:lumMod val="60000"/>
                <a:lumOff val="40000"/>
              </a:schemeClr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Строка заголовка</a:t>
            </a:r>
          </a:p>
        </p:txBody>
      </p:sp>
      <p:sp>
        <p:nvSpPr>
          <p:cNvPr id="11269" name="Text Box 7"/>
          <p:cNvSpPr txBox="1">
            <a:spLocks noChangeArrowheads="1"/>
          </p:cNvSpPr>
          <p:nvPr/>
        </p:nvSpPr>
        <p:spPr bwMode="auto">
          <a:xfrm>
            <a:off x="6653213" y="4743450"/>
            <a:ext cx="1466850" cy="369888"/>
          </a:xfrm>
          <a:prstGeom prst="rect">
            <a:avLst/>
          </a:prstGeom>
          <a:noFill/>
          <a:ln w="9525">
            <a:solidFill>
              <a:schemeClr val="accent1">
                <a:lumMod val="60000"/>
                <a:lumOff val="40000"/>
              </a:schemeClr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Рамка окна</a:t>
            </a:r>
          </a:p>
        </p:txBody>
      </p:sp>
      <p:sp>
        <p:nvSpPr>
          <p:cNvPr id="11270" name="Text Box 8"/>
          <p:cNvSpPr txBox="1">
            <a:spLocks noChangeArrowheads="1"/>
          </p:cNvSpPr>
          <p:nvPr/>
        </p:nvSpPr>
        <p:spPr bwMode="auto">
          <a:xfrm>
            <a:off x="6653213" y="1968500"/>
            <a:ext cx="1692275" cy="369888"/>
          </a:xfrm>
          <a:prstGeom prst="rect">
            <a:avLst/>
          </a:prstGeom>
          <a:noFill/>
          <a:ln w="9525">
            <a:solidFill>
              <a:schemeClr val="accent1">
                <a:lumMod val="60000"/>
                <a:lumOff val="40000"/>
              </a:schemeClr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Строка меню</a:t>
            </a:r>
          </a:p>
        </p:txBody>
      </p:sp>
      <p:sp>
        <p:nvSpPr>
          <p:cNvPr id="11271" name="Text Box 9"/>
          <p:cNvSpPr txBox="1">
            <a:spLocks noChangeArrowheads="1"/>
          </p:cNvSpPr>
          <p:nvPr/>
        </p:nvSpPr>
        <p:spPr bwMode="auto">
          <a:xfrm>
            <a:off x="6616700" y="2443163"/>
            <a:ext cx="1901825" cy="646112"/>
          </a:xfrm>
          <a:prstGeom prst="rect">
            <a:avLst/>
          </a:prstGeom>
          <a:noFill/>
          <a:ln w="9525">
            <a:solidFill>
              <a:schemeClr val="accent1">
                <a:lumMod val="60000"/>
                <a:lumOff val="40000"/>
              </a:schemeClr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Закрывающая </a:t>
            </a:r>
          </a:p>
          <a:p>
            <a:pPr>
              <a:defRPr/>
            </a:pPr>
            <a:r>
              <a:rPr lang="ru-RU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кнопка</a:t>
            </a:r>
          </a:p>
        </p:txBody>
      </p:sp>
      <p:sp>
        <p:nvSpPr>
          <p:cNvPr id="11272" name="Text Box 10"/>
          <p:cNvSpPr txBox="1">
            <a:spLocks noChangeArrowheads="1"/>
          </p:cNvSpPr>
          <p:nvPr/>
        </p:nvSpPr>
        <p:spPr bwMode="auto">
          <a:xfrm>
            <a:off x="6653213" y="3940175"/>
            <a:ext cx="2163762" cy="646113"/>
          </a:xfrm>
          <a:prstGeom prst="rect">
            <a:avLst/>
          </a:prstGeom>
          <a:noFill/>
          <a:ln w="9525">
            <a:solidFill>
              <a:schemeClr val="accent1">
                <a:lumMod val="60000"/>
                <a:lumOff val="40000"/>
              </a:schemeClr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Сворачивающая </a:t>
            </a:r>
          </a:p>
          <a:p>
            <a:pPr>
              <a:defRPr/>
            </a:pPr>
            <a:r>
              <a:rPr lang="ru-RU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кнопка</a:t>
            </a:r>
          </a:p>
        </p:txBody>
      </p:sp>
      <p:sp>
        <p:nvSpPr>
          <p:cNvPr id="11273" name="Text Box 11"/>
          <p:cNvSpPr txBox="1">
            <a:spLocks noChangeArrowheads="1"/>
          </p:cNvSpPr>
          <p:nvPr/>
        </p:nvSpPr>
        <p:spPr bwMode="auto">
          <a:xfrm>
            <a:off x="6653213" y="3173413"/>
            <a:ext cx="2320925" cy="646112"/>
          </a:xfrm>
          <a:prstGeom prst="rect">
            <a:avLst/>
          </a:prstGeom>
          <a:noFill/>
          <a:ln w="9525">
            <a:solidFill>
              <a:schemeClr val="accent1">
                <a:lumMod val="60000"/>
                <a:lumOff val="40000"/>
              </a:schemeClr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Разворачивающая </a:t>
            </a:r>
          </a:p>
          <a:p>
            <a:pPr>
              <a:defRPr/>
            </a:pPr>
            <a:r>
              <a:rPr lang="ru-RU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кнопка</a:t>
            </a:r>
          </a:p>
        </p:txBody>
      </p:sp>
      <p:sp>
        <p:nvSpPr>
          <p:cNvPr id="11274" name="Text Box 12"/>
          <p:cNvSpPr txBox="1">
            <a:spLocks noChangeArrowheads="1"/>
          </p:cNvSpPr>
          <p:nvPr/>
        </p:nvSpPr>
        <p:spPr bwMode="auto">
          <a:xfrm>
            <a:off x="6653213" y="5291138"/>
            <a:ext cx="2268537" cy="369887"/>
          </a:xfrm>
          <a:prstGeom prst="rect">
            <a:avLst/>
          </a:prstGeom>
          <a:noFill/>
          <a:ln w="9525">
            <a:solidFill>
              <a:schemeClr val="accent1">
                <a:lumMod val="60000"/>
                <a:lumOff val="40000"/>
              </a:schemeClr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Полоса прокрутки</a:t>
            </a:r>
          </a:p>
        </p:txBody>
      </p:sp>
      <p:sp>
        <p:nvSpPr>
          <p:cNvPr id="11275" name="Text Box 13"/>
          <p:cNvSpPr txBox="1">
            <a:spLocks noChangeArrowheads="1"/>
          </p:cNvSpPr>
          <p:nvPr/>
        </p:nvSpPr>
        <p:spPr bwMode="auto">
          <a:xfrm>
            <a:off x="6653213" y="5911850"/>
            <a:ext cx="2139950" cy="369888"/>
          </a:xfrm>
          <a:prstGeom prst="rect">
            <a:avLst/>
          </a:prstGeom>
          <a:noFill/>
          <a:ln w="9525">
            <a:solidFill>
              <a:schemeClr val="accent1">
                <a:lumMod val="60000"/>
                <a:lumOff val="40000"/>
              </a:schemeClr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Рабочая область</a:t>
            </a: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482544" y="0"/>
            <a:ext cx="8229600" cy="909603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ru-RU" sz="44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КАРТОЧКА № 2.17.</a:t>
            </a:r>
          </a:p>
        </p:txBody>
      </p:sp>
      <p:cxnSp>
        <p:nvCxnSpPr>
          <p:cNvPr id="18" name="Straight Arrow Connector 17"/>
          <p:cNvCxnSpPr>
            <a:stCxn id="11268" idx="1"/>
          </p:cNvCxnSpPr>
          <p:nvPr/>
        </p:nvCxnSpPr>
        <p:spPr>
          <a:xfrm rot="10800000" flipV="1">
            <a:off x="3111481" y="1569216"/>
            <a:ext cx="3468735" cy="32623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  <a:scene3d>
            <a:camera prst="orthographicFront"/>
            <a:lightRig rig="threePt" dir="t"/>
          </a:scene3d>
          <a:sp3d>
            <a:bevelT w="165100" prst="coolSlant"/>
            <a:bevelB prst="angle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11270" idx="1"/>
          </p:cNvCxnSpPr>
          <p:nvPr/>
        </p:nvCxnSpPr>
        <p:spPr>
          <a:xfrm rot="10800000">
            <a:off x="3513123" y="2114532"/>
            <a:ext cx="3140118" cy="38892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  <a:scene3d>
            <a:camera prst="orthographicFront"/>
            <a:lightRig rig="threePt" dir="t"/>
          </a:scene3d>
          <a:sp3d>
            <a:bevelT w="165100" prst="coolSlant"/>
            <a:bevelB prst="angle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11271" idx="1"/>
          </p:cNvCxnSpPr>
          <p:nvPr/>
        </p:nvCxnSpPr>
        <p:spPr>
          <a:xfrm rot="10800000">
            <a:off x="5996008" y="1931967"/>
            <a:ext cx="620721" cy="83423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  <a:scene3d>
            <a:camera prst="orthographicFront"/>
            <a:lightRig rig="threePt" dir="t"/>
          </a:scene3d>
          <a:sp3d>
            <a:bevelT w="165100" prst="coolSlant"/>
            <a:bevelB prst="angle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11273" idx="1"/>
          </p:cNvCxnSpPr>
          <p:nvPr/>
        </p:nvCxnSpPr>
        <p:spPr>
          <a:xfrm rot="10800000">
            <a:off x="5776929" y="1931967"/>
            <a:ext cx="876312" cy="156449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  <a:scene3d>
            <a:camera prst="orthographicFront"/>
            <a:lightRig rig="threePt" dir="t"/>
          </a:scene3d>
          <a:sp3d>
            <a:bevelT w="165100" prst="coolSlant"/>
            <a:bevelB prst="angle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11272" idx="1"/>
          </p:cNvCxnSpPr>
          <p:nvPr/>
        </p:nvCxnSpPr>
        <p:spPr>
          <a:xfrm rot="10800000">
            <a:off x="5594365" y="1931967"/>
            <a:ext cx="1058877" cy="2331272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  <a:scene3d>
            <a:camera prst="orthographicFront"/>
            <a:lightRig rig="threePt" dir="t"/>
          </a:scene3d>
          <a:sp3d>
            <a:bevelT w="165100" prst="coolSlant"/>
            <a:bevelB prst="angle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11269" idx="1"/>
            <a:endCxn id="11266" idx="3"/>
          </p:cNvCxnSpPr>
          <p:nvPr/>
        </p:nvCxnSpPr>
        <p:spPr>
          <a:xfrm rot="10800000">
            <a:off x="6105547" y="3958562"/>
            <a:ext cx="547695" cy="96985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  <a:scene3d>
            <a:camera prst="orthographicFront"/>
            <a:lightRig rig="threePt" dir="t"/>
          </a:scene3d>
          <a:sp3d>
            <a:bevelT w="165100" prst="coolSlant"/>
            <a:bevelB prst="angle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11274" idx="1"/>
          </p:cNvCxnSpPr>
          <p:nvPr/>
        </p:nvCxnSpPr>
        <p:spPr>
          <a:xfrm rot="10800000">
            <a:off x="5996007" y="5072085"/>
            <a:ext cx="657234" cy="404022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  <a:scene3d>
            <a:camera prst="orthographicFront"/>
            <a:lightRig rig="threePt" dir="t"/>
          </a:scene3d>
          <a:sp3d>
            <a:bevelT w="165100" prst="coolSlant"/>
            <a:bevelB prst="angle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11275" idx="1"/>
          </p:cNvCxnSpPr>
          <p:nvPr/>
        </p:nvCxnSpPr>
        <p:spPr>
          <a:xfrm rot="10800000">
            <a:off x="3294045" y="4451364"/>
            <a:ext cx="3359196" cy="1645464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  <a:scene3d>
            <a:camera prst="orthographicFront"/>
            <a:lightRig rig="threePt" dir="t"/>
          </a:scene3d>
          <a:sp3d>
            <a:bevelT w="165100" prst="coolSlant"/>
            <a:bevelB prst="angle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5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6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11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 animBg="1"/>
      <p:bldP spid="11269" grpId="0" animBg="1"/>
      <p:bldP spid="11270" grpId="0" animBg="1"/>
      <p:bldP spid="11271" grpId="0" animBg="1"/>
      <p:bldP spid="11272" grpId="0" animBg="1"/>
      <p:bldP spid="11273" grpId="0" animBg="1"/>
      <p:bldP spid="11274" grpId="0" animBg="1"/>
      <p:bldP spid="1127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28596" y="4779981"/>
            <a:ext cx="7851648" cy="1254114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Проверочная работа</a:t>
            </a:r>
            <a:endParaRPr lang="ru-RU" sz="44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292352" y="4341825"/>
            <a:ext cx="7851648" cy="1825650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ru-RU" sz="4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Управление компьютером</a:t>
            </a:r>
            <a:br>
              <a:rPr lang="ru-RU" sz="4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4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с помощью меню</a:t>
            </a:r>
            <a:endParaRPr lang="ru-RU" sz="44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4">
  <a:themeElements>
    <a:clrScheme name="1_sample 3">
      <a:dk1>
        <a:srgbClr val="000066"/>
      </a:dk1>
      <a:lt1>
        <a:srgbClr val="FFFFFF"/>
      </a:lt1>
      <a:dk2>
        <a:srgbClr val="50A834"/>
      </a:dk2>
      <a:lt2>
        <a:srgbClr val="B2B2B2"/>
      </a:lt2>
      <a:accent1>
        <a:srgbClr val="2045AE"/>
      </a:accent1>
      <a:accent2>
        <a:srgbClr val="FF9933"/>
      </a:accent2>
      <a:accent3>
        <a:srgbClr val="FFFFFF"/>
      </a:accent3>
      <a:accent4>
        <a:srgbClr val="000056"/>
      </a:accent4>
      <a:accent5>
        <a:srgbClr val="ABB0D3"/>
      </a:accent5>
      <a:accent6>
        <a:srgbClr val="E78A2D"/>
      </a:accent6>
      <a:hlink>
        <a:srgbClr val="3DC5C5"/>
      </a:hlink>
      <a:folHlink>
        <a:srgbClr val="6B41BF"/>
      </a:folHlink>
    </a:clrScheme>
    <a:fontScheme name="1_sampl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sample 1">
        <a:dk1>
          <a:srgbClr val="4C1A37"/>
        </a:dk1>
        <a:lt1>
          <a:srgbClr val="FFFFFF"/>
        </a:lt1>
        <a:dk2>
          <a:srgbClr val="FFFFE7"/>
        </a:dk2>
        <a:lt2>
          <a:srgbClr val="B2B2B2"/>
        </a:lt2>
        <a:accent1>
          <a:srgbClr val="C06C98"/>
        </a:accent1>
        <a:accent2>
          <a:srgbClr val="FF9966"/>
        </a:accent2>
        <a:accent3>
          <a:srgbClr val="FFFFFF"/>
        </a:accent3>
        <a:accent4>
          <a:srgbClr val="40142D"/>
        </a:accent4>
        <a:accent5>
          <a:srgbClr val="DCBACA"/>
        </a:accent5>
        <a:accent6>
          <a:srgbClr val="E78A5C"/>
        </a:accent6>
        <a:hlink>
          <a:srgbClr val="BD6D45"/>
        </a:hlink>
        <a:folHlink>
          <a:srgbClr val="3AABC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ample 2">
        <a:dk1>
          <a:srgbClr val="003366"/>
        </a:dk1>
        <a:lt1>
          <a:srgbClr val="FFFFFF"/>
        </a:lt1>
        <a:dk2>
          <a:srgbClr val="FFFFFF"/>
        </a:dk2>
        <a:lt2>
          <a:srgbClr val="B2B2B2"/>
        </a:lt2>
        <a:accent1>
          <a:srgbClr val="2879B0"/>
        </a:accent1>
        <a:accent2>
          <a:srgbClr val="0099CC"/>
        </a:accent2>
        <a:accent3>
          <a:srgbClr val="FFFFFF"/>
        </a:accent3>
        <a:accent4>
          <a:srgbClr val="002A56"/>
        </a:accent4>
        <a:accent5>
          <a:srgbClr val="ACBED4"/>
        </a:accent5>
        <a:accent6>
          <a:srgbClr val="008AB9"/>
        </a:accent6>
        <a:hlink>
          <a:srgbClr val="A9683B"/>
        </a:hlink>
        <a:folHlink>
          <a:srgbClr val="166A8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ample 3">
        <a:dk1>
          <a:srgbClr val="000066"/>
        </a:dk1>
        <a:lt1>
          <a:srgbClr val="FFFFFF"/>
        </a:lt1>
        <a:dk2>
          <a:srgbClr val="50A834"/>
        </a:dk2>
        <a:lt2>
          <a:srgbClr val="B2B2B2"/>
        </a:lt2>
        <a:accent1>
          <a:srgbClr val="2045AE"/>
        </a:accent1>
        <a:accent2>
          <a:srgbClr val="FF9933"/>
        </a:accent2>
        <a:accent3>
          <a:srgbClr val="FFFFFF"/>
        </a:accent3>
        <a:accent4>
          <a:srgbClr val="000056"/>
        </a:accent4>
        <a:accent5>
          <a:srgbClr val="ABB0D3"/>
        </a:accent5>
        <a:accent6>
          <a:srgbClr val="E78A2D"/>
        </a:accent6>
        <a:hlink>
          <a:srgbClr val="3DC5C5"/>
        </a:hlink>
        <a:folHlink>
          <a:srgbClr val="6B41B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Тема4</Template>
  <TotalTime>2</TotalTime>
  <Words>403</Words>
  <PresentationFormat>Экран (4:3)</PresentationFormat>
  <Paragraphs>96</Paragraphs>
  <Slides>27</Slides>
  <Notes>0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Тема4</vt:lpstr>
      <vt:lpstr>Управление компьютером  с помощью меню </vt:lpstr>
      <vt:lpstr>Цели урока:</vt:lpstr>
      <vt:lpstr>Проверка  домашнего задания</vt:lpstr>
      <vt:lpstr>Основные элементы  Рабочего стола</vt:lpstr>
      <vt:lpstr>Для чего нужна мышь?</vt:lpstr>
      <vt:lpstr>КАРТОЧКА № 2.16.</vt:lpstr>
      <vt:lpstr>КАРТОЧКА № 2.17.</vt:lpstr>
      <vt:lpstr>Проверочная работа</vt:lpstr>
      <vt:lpstr>Управление компьютером с помощью меню</vt:lpstr>
      <vt:lpstr>Меню </vt:lpstr>
      <vt:lpstr>Слайд 11</vt:lpstr>
      <vt:lpstr>Слайд 12</vt:lpstr>
      <vt:lpstr>Слайд 13</vt:lpstr>
      <vt:lpstr>Элементы управления диалоговых окон:</vt:lpstr>
      <vt:lpstr>Слайд 15</vt:lpstr>
      <vt:lpstr>Слайд 16</vt:lpstr>
      <vt:lpstr>Слайд 17</vt:lpstr>
      <vt:lpstr>Слайд 18</vt:lpstr>
      <vt:lpstr>Слайд 19</vt:lpstr>
      <vt:lpstr>Слайд 20</vt:lpstr>
      <vt:lpstr>Практическая работа «Знакомство  с компьютерным меню»</vt:lpstr>
      <vt:lpstr>Домашнее задание</vt:lpstr>
      <vt:lpstr>§ 2.8, ответить на вопросы устно.  Задания  № 1, 2, 3, 4 доделать.  </vt:lpstr>
      <vt:lpstr> </vt:lpstr>
      <vt:lpstr>: – )     –    кто считает, что хорошо понял   тему и поработал на уроке.   : – /      –     кто считает, что недостаточно             хорошо понял тему и поработал на уроке.   : – (     –   кто считает, что ему еще много нужно работать над данной темой. </vt:lpstr>
      <vt:lpstr>Спасибо за урок!</vt:lpstr>
      <vt:lpstr>Источник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Управление компьютером с помощью меню</dc:title>
  <dc:creator>Виктория</dc:creator>
  <cp:lastModifiedBy>Людмила</cp:lastModifiedBy>
  <cp:revision>4</cp:revision>
  <dcterms:created xsi:type="dcterms:W3CDTF">2013-02-07T14:16:51Z</dcterms:created>
  <dcterms:modified xsi:type="dcterms:W3CDTF">2015-04-10T03:26:51Z</dcterms:modified>
</cp:coreProperties>
</file>